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33.png" ContentType="image/png"/>
  <Override PartName="/ppt/media/image11.png" ContentType="image/png"/>
  <Override PartName="/ppt/media/image35.png" ContentType="image/png"/>
  <Override PartName="/ppt/media/image2.png" ContentType="image/png"/>
  <Override PartName="/ppt/media/image34.png" ContentType="image/png"/>
  <Override PartName="/ppt/media/image7.png" ContentType="image/png"/>
  <Override PartName="/ppt/media/image16.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2080" cy="154728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2800" cy="4106880"/>
            <a:chOff x="0" y="0"/>
            <a:chExt cx="10072800" cy="4106880"/>
          </a:xfrm>
        </p:grpSpPr>
        <p:sp>
          <p:nvSpPr>
            <p:cNvPr id="2" name=""/>
            <p:cNvSpPr/>
            <p:nvPr/>
          </p:nvSpPr>
          <p:spPr>
            <a:xfrm>
              <a:off x="0" y="0"/>
              <a:ext cx="10072800" cy="410688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6560" cy="63216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2240" cy="18208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2240" cy="182088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7840" cy="35784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5120" cy="90648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7920" cy="44928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101040" cy="9979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5120" cy="99792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6560" cy="44928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5120" cy="163800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40720" cy="81504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7440" cy="145512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6400" cy="99792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4960" cy="90648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7840" cy="108936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7840" cy="154656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7840" cy="35784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8000"/>
            <a:ext cx="1272600" cy="906840"/>
            <a:chOff x="8540280" y="5058000"/>
            <a:chExt cx="1272600" cy="906840"/>
          </a:xfrm>
        </p:grpSpPr>
        <p:grpSp>
          <p:nvGrpSpPr>
            <p:cNvPr id="25" name=""/>
            <p:cNvGrpSpPr/>
            <p:nvPr/>
          </p:nvGrpSpPr>
          <p:grpSpPr>
            <a:xfrm>
              <a:off x="8540280" y="5058000"/>
              <a:ext cx="1272600" cy="906840"/>
              <a:chOff x="8540280" y="5058000"/>
              <a:chExt cx="1272600" cy="906840"/>
            </a:xfrm>
          </p:grpSpPr>
          <p:sp>
            <p:nvSpPr>
              <p:cNvPr id="26" name=""/>
              <p:cNvSpPr/>
              <p:nvPr/>
            </p:nvSpPr>
            <p:spPr>
              <a:xfrm flipV="1" rot="21598800">
                <a:off x="9637560" y="5423760"/>
                <a:ext cx="174960" cy="174960"/>
              </a:xfrm>
              <a:prstGeom prst="ellipse">
                <a:avLst/>
              </a:prstGeom>
              <a:blipFill rotWithShape="0">
                <a:blip r:embed="rId2"/>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3760"/>
                <a:ext cx="174960" cy="174960"/>
              </a:xfrm>
              <a:prstGeom prst="ellipse">
                <a:avLst/>
              </a:prstGeom>
              <a:blipFill rotWithShape="0">
                <a:blip r:embed="rId3"/>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3760"/>
                <a:ext cx="174960" cy="174960"/>
              </a:xfrm>
              <a:prstGeom prst="ellipse">
                <a:avLst/>
              </a:prstGeom>
              <a:blipFill rotWithShape="0">
                <a:blip r:embed="rId4"/>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4120"/>
                <a:ext cx="174960" cy="174960"/>
              </a:xfrm>
              <a:prstGeom prst="ellipse">
                <a:avLst/>
              </a:prstGeom>
              <a:blipFill rotWithShape="0">
                <a:blip r:embed="rId5"/>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8000"/>
                <a:ext cx="174960" cy="174960"/>
              </a:xfrm>
              <a:prstGeom prst="ellipse">
                <a:avLst/>
              </a:prstGeom>
              <a:blipFill rotWithShape="0">
                <a:blip r:embed="rId6"/>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8000"/>
                <a:ext cx="174960" cy="174960"/>
              </a:xfrm>
              <a:prstGeom prst="ellipse">
                <a:avLst/>
              </a:prstGeom>
              <a:blipFill rotWithShape="0">
                <a:blip r:embed="rId7"/>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8360"/>
                <a:ext cx="174960" cy="174960"/>
              </a:xfrm>
              <a:prstGeom prst="ellipse">
                <a:avLst/>
              </a:prstGeom>
              <a:blipFill rotWithShape="0">
                <a:blip r:embed="rId8"/>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8000"/>
                <a:ext cx="174960" cy="174960"/>
              </a:xfrm>
              <a:prstGeom prst="ellipse">
                <a:avLst/>
              </a:prstGeom>
              <a:blipFill rotWithShape="0">
                <a:blip r:embed="rId9"/>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9520"/>
                <a:ext cx="174960" cy="174960"/>
              </a:xfrm>
              <a:prstGeom prst="ellipse">
                <a:avLst/>
              </a:prstGeom>
              <a:blipFill rotWithShape="0">
                <a:blip r:embed="rId10"/>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9880"/>
                <a:ext cx="174960" cy="174960"/>
              </a:xfrm>
              <a:prstGeom prst="ellipse">
                <a:avLst/>
              </a:prstGeom>
              <a:blipFill rotWithShape="0">
                <a:blip r:embed="rId11"/>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9520"/>
                <a:ext cx="174960" cy="174960"/>
              </a:xfrm>
              <a:prstGeom prst="ellipse">
                <a:avLst/>
              </a:prstGeom>
              <a:blipFill rotWithShape="0">
                <a:blip r:embed="rId12"/>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9520"/>
                <a:ext cx="174960" cy="174960"/>
              </a:xfrm>
              <a:prstGeom prst="ellipse">
                <a:avLst/>
              </a:prstGeom>
              <a:blipFill rotWithShape="0">
                <a:blip r:embed="rId13"/>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8160" cy="291816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81160" cy="118044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2160" cy="63216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8080" cy="4137480"/>
          </a:xfrm>
          <a:prstGeom prst="rect">
            <a:avLst/>
          </a:prstGeom>
          <a:ln w="0">
            <a:noFill/>
          </a:ln>
        </p:spPr>
      </p:pic>
      <p:sp>
        <p:nvSpPr>
          <p:cNvPr id="42" name=""/>
          <p:cNvSpPr/>
          <p:nvPr/>
        </p:nvSpPr>
        <p:spPr>
          <a:xfrm>
            <a:off x="4846320" y="4846320"/>
            <a:ext cx="2125080" cy="234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9520" cy="4289760"/>
            <a:chOff x="7406640" y="3566160"/>
            <a:chExt cx="2369520" cy="4289760"/>
          </a:xfrm>
        </p:grpSpPr>
        <p:sp>
          <p:nvSpPr>
            <p:cNvPr id="44" name=""/>
            <p:cNvSpPr/>
            <p:nvPr/>
          </p:nvSpPr>
          <p:spPr>
            <a:xfrm>
              <a:off x="8138160" y="4754880"/>
              <a:ext cx="449280" cy="2552400"/>
            </a:xfrm>
            <a:prstGeom prst="rect">
              <a:avLst/>
            </a:prstGeom>
            <a:blipFill rotWithShape="0">
              <a:blip r:embed="rId2"/>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9280" cy="2552400"/>
            </a:xfrm>
            <a:prstGeom prst="rect">
              <a:avLst/>
            </a:prstGeom>
            <a:blipFill rotWithShape="0">
              <a:blip r:embed="rId3"/>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224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648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648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9280" cy="2552400"/>
            </a:xfrm>
            <a:prstGeom prst="rect">
              <a:avLst/>
            </a:prstGeom>
            <a:blipFill rotWithShape="0">
              <a:blip r:embed="rId4"/>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6840" y="-1562400"/>
            <a:ext cx="449280" cy="2552400"/>
          </a:xfrm>
          <a:prstGeom prst="rect">
            <a:avLst/>
          </a:prstGeom>
          <a:blipFill rotWithShape="0">
            <a:blip r:embed="rId5"/>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3880" y="-365400"/>
            <a:ext cx="449280" cy="2552400"/>
          </a:xfrm>
          <a:prstGeom prst="rect">
            <a:avLst/>
          </a:prstGeom>
          <a:blipFill rotWithShape="0">
            <a:blip r:embed="rId6"/>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6400" y="540720"/>
            <a:ext cx="127224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5040" y="357840"/>
            <a:ext cx="90648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6400" y="174960"/>
            <a:ext cx="906480" cy="8352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6640" y="-2111040"/>
            <a:ext cx="449280" cy="2552400"/>
          </a:xfrm>
          <a:prstGeom prst="rect">
            <a:avLst/>
          </a:prstGeom>
          <a:blipFill rotWithShape="0">
            <a:blip r:embed="rId7"/>
            <a:srcRect/>
            <a:tile tx="0" ty="0" sx="67021" sy="67021"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5280" cy="2735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5120" cy="14551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5120" cy="14551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5120" cy="14551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6480" cy="649440"/>
          </a:xfrm>
          <a:custGeom>
            <a:avLst/>
            <a:gdLst>
              <a:gd name="textAreaLeft" fmla="*/ 0 w 906480"/>
              <a:gd name="textAreaRight" fmla="*/ 914400 w 906480"/>
              <a:gd name="textAreaTop" fmla="*/ 0 h 649440"/>
              <a:gd name="textAreaBottom" fmla="*/ 657360 h 64944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5040" cy="632160"/>
          </a:xfrm>
          <a:custGeom>
            <a:avLst/>
            <a:gdLst>
              <a:gd name="textAreaLeft" fmla="*/ 0 w 815040"/>
              <a:gd name="textAreaRight" fmla="*/ 822960 w 815040"/>
              <a:gd name="textAreaTop" fmla="*/ 0 h 632160"/>
              <a:gd name="textAreaBottom" fmla="*/ 640080 h 63216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6200" cy="1180800"/>
          </a:xfrm>
          <a:custGeom>
            <a:avLst/>
            <a:gdLst>
              <a:gd name="textAreaLeft" fmla="*/ 0 w 1456200"/>
              <a:gd name="textAreaRight" fmla="*/ 1464120 w 1456200"/>
              <a:gd name="textAreaTop" fmla="*/ 0 h 1180800"/>
              <a:gd name="textAreaBottom" fmla="*/ 1188720 h 118080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2560" cy="13636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688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9360" cy="9979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800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6640" cy="2186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6640" cy="2186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800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10320" y="760680"/>
            <a:ext cx="2425680" cy="4331160"/>
            <a:chOff x="3910320" y="760680"/>
            <a:chExt cx="2425680" cy="4331160"/>
          </a:xfrm>
        </p:grpSpPr>
        <p:sp>
          <p:nvSpPr>
            <p:cNvPr id="73" name=""/>
            <p:cNvSpPr/>
            <p:nvPr/>
          </p:nvSpPr>
          <p:spPr>
            <a:xfrm flipH="1" flipV="1" rot="5330400">
              <a:off x="4845960" y="3363120"/>
              <a:ext cx="1363680" cy="14551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5440" y="2324880"/>
              <a:ext cx="1363680" cy="14551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2560" y="2060640"/>
              <a:ext cx="1363680" cy="14551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69360" y="966960"/>
              <a:ext cx="1363680" cy="14551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3560" y="729000"/>
              <a:ext cx="1363680" cy="14551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080" y="3667320"/>
              <a:ext cx="1363680" cy="14551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3920" cy="1749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3920" cy="1749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6640" cy="2186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688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688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4280" cy="1841040"/>
          </a:xfrm>
          <a:custGeom>
            <a:avLst/>
            <a:gdLst>
              <a:gd name="textAreaLeft" fmla="*/ 0 w 1394280"/>
              <a:gd name="textAreaRight" fmla="*/ 1402200 w 1394280"/>
              <a:gd name="textAreaTop" fmla="*/ 0 h 1841040"/>
              <a:gd name="textAreaBottom" fmla="*/ 1848960 h 184104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8040" cy="1363680"/>
          </a:xfrm>
          <a:custGeom>
            <a:avLst/>
            <a:gdLst>
              <a:gd name="textAreaLeft" fmla="*/ 0 w 968040"/>
              <a:gd name="textAreaRight" fmla="*/ 975960 w 968040"/>
              <a:gd name="textAreaTop" fmla="*/ 0 h 1363680"/>
              <a:gd name="textAreaBottom" fmla="*/ 1371600 h 136368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71120" cy="1455120"/>
          </a:xfrm>
          <a:custGeom>
            <a:avLst/>
            <a:gdLst>
              <a:gd name="textAreaLeft" fmla="*/ 0 w 771120"/>
              <a:gd name="textAreaRight" fmla="*/ 779040 w 771120"/>
              <a:gd name="textAreaTop" fmla="*/ 0 h 1455120"/>
              <a:gd name="textAreaBottom" fmla="*/ 1463040 h 145512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3920" cy="1749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3920" cy="1749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2720" cy="2918160"/>
            <a:chOff x="3570480" y="1225440"/>
            <a:chExt cx="5112720" cy="2918160"/>
          </a:xfrm>
        </p:grpSpPr>
        <p:sp>
          <p:nvSpPr>
            <p:cNvPr id="90" name=""/>
            <p:cNvSpPr/>
            <p:nvPr/>
          </p:nvSpPr>
          <p:spPr>
            <a:xfrm>
              <a:off x="3570480" y="1528200"/>
              <a:ext cx="4919400" cy="261540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9400" cy="261540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8280" y="-402120"/>
            <a:ext cx="4923000" cy="8513640"/>
            <a:chOff x="-2078280" y="-402120"/>
            <a:chExt cx="4923000" cy="8513640"/>
          </a:xfrm>
        </p:grpSpPr>
        <p:sp>
          <p:nvSpPr>
            <p:cNvPr id="93" name=""/>
            <p:cNvSpPr/>
            <p:nvPr/>
          </p:nvSpPr>
          <p:spPr>
            <a:xfrm>
              <a:off x="-893160" y="44866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81640" y="51454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2040" y="4488840"/>
              <a:ext cx="1060560" cy="758520"/>
            </a:xfrm>
            <a:custGeom>
              <a:avLst/>
              <a:gdLst>
                <a:gd name="textAreaLeft" fmla="*/ 276840 w 1060560"/>
                <a:gd name="textAreaRight" fmla="*/ 791640 w 106056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70320" y="44866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22640" y="516276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81280" y="38134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6280" y="314676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8440" y="38134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69440" y="516276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4640" y="1785960"/>
              <a:ext cx="1060920" cy="758520"/>
            </a:xfrm>
            <a:custGeom>
              <a:avLst/>
              <a:gdLst>
                <a:gd name="textAreaLeft" fmla="*/ 272880 w 1060920"/>
                <a:gd name="textAreaRight" fmla="*/ 78768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400" y="2462040"/>
              <a:ext cx="1060920" cy="758520"/>
            </a:xfrm>
            <a:custGeom>
              <a:avLst/>
              <a:gdLst>
                <a:gd name="textAreaLeft" fmla="*/ 272880 w 1060920"/>
                <a:gd name="textAreaRight" fmla="*/ 78768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4520" y="2462040"/>
              <a:ext cx="1065240" cy="758520"/>
            </a:xfrm>
            <a:custGeom>
              <a:avLst/>
              <a:gdLst>
                <a:gd name="textAreaLeft" fmla="*/ 282240 w 1065240"/>
                <a:gd name="textAreaRight" fmla="*/ 79884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0960" y="17938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2280" y="113508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30760" y="43092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2800" y="-24624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30040" y="581724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7021" sy="67021"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4040" y="649404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8680" y="7197120"/>
              <a:ext cx="1060560" cy="758520"/>
            </a:xfrm>
            <a:custGeom>
              <a:avLst/>
              <a:gdLst>
                <a:gd name="textAreaLeft" fmla="*/ 276840 w 1060560"/>
                <a:gd name="textAreaRight" fmla="*/ 791640 w 106056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4520" y="6510600"/>
              <a:ext cx="1060920" cy="758520"/>
            </a:xfrm>
            <a:custGeom>
              <a:avLst/>
              <a:gdLst>
                <a:gd name="textAreaLeft" fmla="*/ 277200 w 1060920"/>
                <a:gd name="textAreaRight" fmla="*/ 792000 w 106092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5240" cy="758520"/>
            </a:xfrm>
            <a:custGeom>
              <a:avLst/>
              <a:gdLst>
                <a:gd name="textAreaLeft" fmla="*/ 278280 w 1065240"/>
                <a:gd name="textAreaRight" fmla="*/ 794880 w 1065240"/>
                <a:gd name="textAreaTop" fmla="*/ 258840 h 758520"/>
                <a:gd name="textAreaBottom" fmla="*/ 507600 h 75852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9360" cy="121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9360" cy="110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8040" cy="1363680"/>
          </a:xfrm>
          <a:custGeom>
            <a:avLst/>
            <a:gdLst>
              <a:gd name="textAreaLeft" fmla="*/ 0 w 968040"/>
              <a:gd name="textAreaRight" fmla="*/ 975960 w 968040"/>
              <a:gd name="textAreaTop" fmla="*/ 0 h 1363680"/>
              <a:gd name="textAreaBottom" fmla="*/ 1371600 h 136368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6880" cy="16380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3760" cy="20037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6800" cy="29484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2320" cy="1912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2320" cy="1912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39680" y="-288360"/>
            <a:ext cx="900000" cy="1265400"/>
            <a:chOff x="-139680" y="-288360"/>
            <a:chExt cx="900000" cy="1265400"/>
          </a:xfrm>
        </p:grpSpPr>
        <p:sp>
          <p:nvSpPr>
            <p:cNvPr id="136" name=""/>
            <p:cNvSpPr/>
            <p:nvPr/>
          </p:nvSpPr>
          <p:spPr>
            <a:xfrm flipV="1" rot="5395800">
              <a:off x="219240" y="801000"/>
              <a:ext cx="174960" cy="174960"/>
            </a:xfrm>
            <a:prstGeom prst="ellipse">
              <a:avLst/>
            </a:prstGeom>
            <a:blipFill rotWithShape="0">
              <a:blip r:embed="rId2"/>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240"/>
              <a:ext cx="174960" cy="174960"/>
            </a:xfrm>
            <a:prstGeom prst="ellipse">
              <a:avLst/>
            </a:prstGeom>
            <a:blipFill rotWithShape="0">
              <a:blip r:embed="rId3"/>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69840"/>
              <a:ext cx="174960" cy="174960"/>
            </a:xfrm>
            <a:prstGeom prst="ellipse">
              <a:avLst/>
            </a:prstGeom>
            <a:blipFill rotWithShape="0">
              <a:blip r:embed="rId4"/>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8000"/>
              <a:ext cx="174960" cy="174960"/>
            </a:xfrm>
            <a:prstGeom prst="ellipse">
              <a:avLst/>
            </a:prstGeom>
            <a:blipFill rotWithShape="0">
              <a:blip r:embed="rId5"/>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8360"/>
              <a:ext cx="174960" cy="174960"/>
            </a:xfrm>
            <a:prstGeom prst="ellipse">
              <a:avLst/>
            </a:prstGeom>
            <a:blipFill rotWithShape="0">
              <a:blip r:embed="rId6"/>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120"/>
              <a:ext cx="174960" cy="174960"/>
            </a:xfrm>
            <a:prstGeom prst="ellipse">
              <a:avLst/>
            </a:prstGeom>
            <a:blipFill rotWithShape="0">
              <a:blip r:embed="rId7"/>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4880"/>
              <a:ext cx="174960" cy="174960"/>
            </a:xfrm>
            <a:prstGeom prst="ellipse">
              <a:avLst/>
            </a:prstGeom>
            <a:blipFill rotWithShape="0">
              <a:blip r:embed="rId8"/>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000"/>
              <a:ext cx="174960" cy="174960"/>
            </a:xfrm>
            <a:prstGeom prst="ellipse">
              <a:avLst/>
            </a:prstGeom>
            <a:blipFill rotWithShape="0">
              <a:blip r:embed="rId9"/>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8240" y="801360"/>
              <a:ext cx="174960" cy="174960"/>
            </a:xfrm>
            <a:prstGeom prst="ellipse">
              <a:avLst/>
            </a:prstGeom>
            <a:blipFill rotWithShape="0">
              <a:blip r:embed="rId10"/>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8960" y="435960"/>
              <a:ext cx="174960" cy="174960"/>
            </a:xfrm>
            <a:prstGeom prst="ellipse">
              <a:avLst/>
            </a:prstGeom>
            <a:blipFill rotWithShape="0">
              <a:blip r:embed="rId11"/>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8960" y="69840"/>
              <a:ext cx="174960" cy="174960"/>
            </a:xfrm>
            <a:prstGeom prst="ellipse">
              <a:avLst/>
            </a:prstGeom>
            <a:blipFill rotWithShape="0">
              <a:blip r:embed="rId12"/>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9320" y="-287640"/>
              <a:ext cx="174960" cy="174960"/>
            </a:xfrm>
            <a:prstGeom prst="ellipse">
              <a:avLst/>
            </a:prstGeom>
            <a:blipFill rotWithShape="0">
              <a:blip r:embed="rId13"/>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7920" cy="1273320"/>
            <a:chOff x="9545040" y="4645800"/>
            <a:chExt cx="907920" cy="1273320"/>
          </a:xfrm>
        </p:grpSpPr>
        <p:sp>
          <p:nvSpPr>
            <p:cNvPr id="149" name=""/>
            <p:cNvSpPr/>
            <p:nvPr/>
          </p:nvSpPr>
          <p:spPr>
            <a:xfrm flipV="1" rot="5395800">
              <a:off x="9911880" y="5743080"/>
              <a:ext cx="174960" cy="174960"/>
            </a:xfrm>
            <a:prstGeom prst="ellipse">
              <a:avLst/>
            </a:prstGeom>
            <a:blipFill rotWithShape="0">
              <a:blip r:embed="rId14"/>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320"/>
              <a:ext cx="174960" cy="174960"/>
            </a:xfrm>
            <a:prstGeom prst="ellipse">
              <a:avLst/>
            </a:prstGeom>
            <a:blipFill rotWithShape="0">
              <a:blip r:embed="rId15"/>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1920"/>
              <a:ext cx="174960" cy="174960"/>
            </a:xfrm>
            <a:prstGeom prst="ellipse">
              <a:avLst/>
            </a:prstGeom>
            <a:blipFill rotWithShape="0">
              <a:blip r:embed="rId16"/>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5800"/>
              <a:ext cx="174960" cy="174960"/>
            </a:xfrm>
            <a:prstGeom prst="ellipse">
              <a:avLst/>
            </a:prstGeom>
            <a:blipFill rotWithShape="0">
              <a:blip r:embed="rId17"/>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440"/>
              <a:ext cx="174960" cy="174960"/>
            </a:xfrm>
            <a:prstGeom prst="ellipse">
              <a:avLst/>
            </a:prstGeom>
            <a:blipFill rotWithShape="0">
              <a:blip r:embed="rId18"/>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200"/>
              <a:ext cx="174960" cy="174960"/>
            </a:xfrm>
            <a:prstGeom prst="ellipse">
              <a:avLst/>
            </a:prstGeom>
            <a:blipFill rotWithShape="0">
              <a:blip r:embed="rId19"/>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6960"/>
              <a:ext cx="174960" cy="174960"/>
            </a:xfrm>
            <a:prstGeom prst="ellipse">
              <a:avLst/>
            </a:prstGeom>
            <a:blipFill rotWithShape="0">
              <a:blip r:embed="rId20"/>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080"/>
              <a:ext cx="174960" cy="174960"/>
            </a:xfrm>
            <a:prstGeom prst="ellipse">
              <a:avLst/>
            </a:prstGeom>
            <a:blipFill rotWithShape="0">
              <a:blip r:embed="rId21"/>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440"/>
              <a:ext cx="174960" cy="174960"/>
            </a:xfrm>
            <a:prstGeom prst="ellipse">
              <a:avLst/>
            </a:prstGeom>
            <a:blipFill rotWithShape="0">
              <a:blip r:embed="rId22"/>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040"/>
              <a:ext cx="174960" cy="174960"/>
            </a:xfrm>
            <a:prstGeom prst="ellipse">
              <a:avLst/>
            </a:prstGeom>
            <a:blipFill rotWithShape="0">
              <a:blip r:embed="rId23"/>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1920"/>
              <a:ext cx="174960" cy="174960"/>
            </a:xfrm>
            <a:prstGeom prst="ellipse">
              <a:avLst/>
            </a:prstGeom>
            <a:blipFill rotWithShape="0">
              <a:blip r:embed="rId24"/>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160"/>
              <a:ext cx="174960" cy="174960"/>
            </a:xfrm>
            <a:prstGeom prst="ellipse">
              <a:avLst/>
            </a:prstGeom>
            <a:blipFill rotWithShape="0">
              <a:blip r:embed="rId25"/>
              <a:srcRect/>
              <a:tile tx="0" ty="0" sx="67021" sy="67021"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2320" cy="1912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40360" y="-397800"/>
            <a:ext cx="2887560" cy="28875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60520" y="3983040"/>
            <a:ext cx="2887560" cy="28875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8560" y="5915880"/>
            <a:ext cx="2580840" cy="7236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560" y="5513760"/>
            <a:ext cx="2580840" cy="7236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7040" y="339480"/>
            <a:ext cx="3449880" cy="9144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40360" y="-750600"/>
            <a:ext cx="2580840" cy="7236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4680" y="3294720"/>
            <a:ext cx="2580840" cy="50508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91280" cy="1432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6952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29 Juillet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09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79280" cy="2631600"/>
          </a:xfrm>
          <a:prstGeom prst="rect">
            <a:avLst/>
          </a:prstGeom>
          <a:ln w="0">
            <a:noFill/>
          </a:ln>
        </p:spPr>
      </p:pic>
      <p:pic>
        <p:nvPicPr>
          <p:cNvPr id="192" name="" descr=""/>
          <p:cNvPicPr/>
          <p:nvPr/>
        </p:nvPicPr>
        <p:blipFill>
          <a:blip r:embed="rId2"/>
          <a:stretch/>
        </p:blipFill>
        <p:spPr>
          <a:xfrm>
            <a:off x="864000" y="2988000"/>
            <a:ext cx="2879280" cy="2575800"/>
          </a:xfrm>
          <a:prstGeom prst="rect">
            <a:avLst/>
          </a:prstGeom>
          <a:ln w="0">
            <a:noFill/>
          </a:ln>
        </p:spPr>
      </p:pic>
      <p:pic>
        <p:nvPicPr>
          <p:cNvPr id="193" name="" descr=""/>
          <p:cNvPicPr/>
          <p:nvPr/>
        </p:nvPicPr>
        <p:blipFill>
          <a:blip r:embed="rId3"/>
          <a:stretch/>
        </p:blipFill>
        <p:spPr>
          <a:xfrm>
            <a:off x="1620000" y="1609920"/>
            <a:ext cx="5861520" cy="12160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316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5" name="TextShape 17"/>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1120680" y="1656000"/>
            <a:ext cx="3955320" cy="3447360"/>
          </a:xfrm>
          <a:prstGeom prst="rect">
            <a:avLst/>
          </a:prstGeom>
          <a:ln w="0">
            <a:noFill/>
          </a:ln>
        </p:spPr>
      </p:pic>
      <p:pic>
        <p:nvPicPr>
          <p:cNvPr id="198" name="" descr=""/>
          <p:cNvPicPr/>
          <p:nvPr/>
        </p:nvPicPr>
        <p:blipFill>
          <a:blip r:embed="rId2"/>
          <a:stretch/>
        </p:blipFill>
        <p:spPr>
          <a:xfrm>
            <a:off x="5328000" y="1656000"/>
            <a:ext cx="4023360" cy="3466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300960" y="1620000"/>
            <a:ext cx="3165120" cy="2520000"/>
          </a:xfrm>
          <a:prstGeom prst="rect">
            <a:avLst/>
          </a:prstGeom>
          <a:ln w="0">
            <a:noFill/>
          </a:ln>
        </p:spPr>
      </p:pic>
      <p:pic>
        <p:nvPicPr>
          <p:cNvPr id="201" name="" descr=""/>
          <p:cNvPicPr/>
          <p:nvPr/>
        </p:nvPicPr>
        <p:blipFill>
          <a:blip r:embed="rId2"/>
          <a:stretch/>
        </p:blipFill>
        <p:spPr>
          <a:xfrm>
            <a:off x="3564000" y="1620000"/>
            <a:ext cx="3165120" cy="2520000"/>
          </a:xfrm>
          <a:prstGeom prst="rect">
            <a:avLst/>
          </a:prstGeom>
          <a:ln w="0">
            <a:noFill/>
          </a:ln>
        </p:spPr>
      </p:pic>
      <p:pic>
        <p:nvPicPr>
          <p:cNvPr id="202" name="" descr=""/>
          <p:cNvPicPr/>
          <p:nvPr/>
        </p:nvPicPr>
        <p:blipFill>
          <a:blip r:embed="rId3"/>
          <a:stretch/>
        </p:blipFill>
        <p:spPr>
          <a:xfrm>
            <a:off x="6810840" y="1620000"/>
            <a:ext cx="3165120" cy="2520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773388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itéré entre 100 et 400 (écart de 50). </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1 et 20 (écart de 1).</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a typeface="Noto Sans CJK SC"/>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125 et 350 (écart de 25). </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a typeface="Noto Sans CJK SC"/>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72000" y="1800000"/>
            <a:ext cx="3246840" cy="2520000"/>
          </a:xfrm>
          <a:prstGeom prst="rect">
            <a:avLst/>
          </a:prstGeom>
          <a:ln w="0">
            <a:noFill/>
          </a:ln>
        </p:spPr>
      </p:pic>
      <p:pic>
        <p:nvPicPr>
          <p:cNvPr id="207" name="" descr=""/>
          <p:cNvPicPr/>
          <p:nvPr/>
        </p:nvPicPr>
        <p:blipFill>
          <a:blip r:embed="rId2"/>
          <a:stretch/>
        </p:blipFill>
        <p:spPr>
          <a:xfrm>
            <a:off x="3381120" y="1800000"/>
            <a:ext cx="3206880" cy="2536560"/>
          </a:xfrm>
          <a:prstGeom prst="rect">
            <a:avLst/>
          </a:prstGeom>
          <a:ln w="0">
            <a:noFill/>
          </a:ln>
        </p:spPr>
      </p:pic>
      <p:pic>
        <p:nvPicPr>
          <p:cNvPr id="208" name="" descr=""/>
          <p:cNvPicPr/>
          <p:nvPr/>
        </p:nvPicPr>
        <p:blipFill>
          <a:blip r:embed="rId3"/>
          <a:stretch/>
        </p:blipFill>
        <p:spPr>
          <a:xfrm>
            <a:off x="6660000" y="1800000"/>
            <a:ext cx="3186000" cy="252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252000" y="1800000"/>
            <a:ext cx="3012120" cy="2879280"/>
          </a:xfrm>
          <a:prstGeom prst="rect">
            <a:avLst/>
          </a:prstGeom>
          <a:ln w="0">
            <a:noFill/>
          </a:ln>
        </p:spPr>
      </p:pic>
      <p:pic>
        <p:nvPicPr>
          <p:cNvPr id="211" name="" descr=""/>
          <p:cNvPicPr/>
          <p:nvPr/>
        </p:nvPicPr>
        <p:blipFill>
          <a:blip r:embed="rId2"/>
          <a:stretch/>
        </p:blipFill>
        <p:spPr>
          <a:xfrm>
            <a:off x="3423600" y="1800000"/>
            <a:ext cx="3012120" cy="2879280"/>
          </a:xfrm>
          <a:prstGeom prst="rect">
            <a:avLst/>
          </a:prstGeom>
          <a:ln w="0">
            <a:noFill/>
          </a:ln>
        </p:spPr>
      </p:pic>
      <p:pic>
        <p:nvPicPr>
          <p:cNvPr id="212" name="" descr=""/>
          <p:cNvPicPr/>
          <p:nvPr/>
        </p:nvPicPr>
        <p:blipFill>
          <a:blip r:embed="rId3"/>
          <a:stretch/>
        </p:blipFill>
        <p:spPr>
          <a:xfrm>
            <a:off x="6552000" y="1800000"/>
            <a:ext cx="3012120" cy="2879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3436560" y="1800000"/>
            <a:ext cx="3011760" cy="2879280"/>
          </a:xfrm>
          <a:prstGeom prst="rect">
            <a:avLst/>
          </a:prstGeom>
          <a:ln w="0">
            <a:noFill/>
          </a:ln>
        </p:spPr>
      </p:pic>
      <p:pic>
        <p:nvPicPr>
          <p:cNvPr id="215" name="" descr=""/>
          <p:cNvPicPr/>
          <p:nvPr/>
        </p:nvPicPr>
        <p:blipFill>
          <a:blip r:embed="rId2"/>
          <a:stretch/>
        </p:blipFill>
        <p:spPr>
          <a:xfrm>
            <a:off x="6627600" y="1800000"/>
            <a:ext cx="3001680" cy="2869560"/>
          </a:xfrm>
          <a:prstGeom prst="rect">
            <a:avLst/>
          </a:prstGeom>
          <a:ln w="0">
            <a:noFill/>
          </a:ln>
        </p:spPr>
      </p:pic>
      <p:pic>
        <p:nvPicPr>
          <p:cNvPr id="216" name="" descr=""/>
          <p:cNvPicPr/>
          <p:nvPr/>
        </p:nvPicPr>
        <p:blipFill>
          <a:blip r:embed="rId3"/>
          <a:stretch/>
        </p:blipFill>
        <p:spPr>
          <a:xfrm>
            <a:off x="219600" y="1800000"/>
            <a:ext cx="3012120" cy="28792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25"/>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8" name="TextShape 26"/>
          <p:cNvSpPr/>
          <p:nvPr/>
        </p:nvSpPr>
        <p:spPr>
          <a:xfrm>
            <a:off x="1086120" y="1563120"/>
            <a:ext cx="827316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certains clusters se mélangent trop.</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360000" y="360000"/>
            <a:ext cx="2519280" cy="2519280"/>
          </a:xfrm>
          <a:prstGeom prst="rect">
            <a:avLst/>
          </a:prstGeom>
          <a:ln w="0">
            <a:noFill/>
          </a:ln>
        </p:spPr>
      </p:pic>
      <p:pic>
        <p:nvPicPr>
          <p:cNvPr id="220" name="" descr=""/>
          <p:cNvPicPr/>
          <p:nvPr/>
        </p:nvPicPr>
        <p:blipFill>
          <a:blip r:embed="rId2"/>
          <a:stretch/>
        </p:blipFill>
        <p:spPr>
          <a:xfrm>
            <a:off x="3122280" y="396000"/>
            <a:ext cx="2457000" cy="2457000"/>
          </a:xfrm>
          <a:prstGeom prst="rect">
            <a:avLst/>
          </a:prstGeom>
          <a:ln w="0">
            <a:noFill/>
          </a:ln>
        </p:spPr>
      </p:pic>
      <p:pic>
        <p:nvPicPr>
          <p:cNvPr id="221" name="" descr=""/>
          <p:cNvPicPr/>
          <p:nvPr/>
        </p:nvPicPr>
        <p:blipFill>
          <a:blip r:embed="rId3"/>
          <a:stretch/>
        </p:blipFill>
        <p:spPr>
          <a:xfrm>
            <a:off x="5904000" y="396000"/>
            <a:ext cx="2447280" cy="2447280"/>
          </a:xfrm>
          <a:prstGeom prst="rect">
            <a:avLst/>
          </a:prstGeom>
          <a:ln w="0">
            <a:noFill/>
          </a:ln>
        </p:spPr>
      </p:pic>
      <p:pic>
        <p:nvPicPr>
          <p:cNvPr id="222" name="" descr=""/>
          <p:cNvPicPr/>
          <p:nvPr/>
        </p:nvPicPr>
        <p:blipFill>
          <a:blip r:embed="rId4"/>
          <a:stretch/>
        </p:blipFill>
        <p:spPr>
          <a:xfrm>
            <a:off x="360000" y="3053520"/>
            <a:ext cx="2519280" cy="2408040"/>
          </a:xfrm>
          <a:prstGeom prst="rect">
            <a:avLst/>
          </a:prstGeom>
          <a:ln w="0">
            <a:noFill/>
          </a:ln>
        </p:spPr>
      </p:pic>
      <p:pic>
        <p:nvPicPr>
          <p:cNvPr id="223" name="" descr=""/>
          <p:cNvPicPr/>
          <p:nvPr/>
        </p:nvPicPr>
        <p:blipFill>
          <a:blip r:embed="rId5"/>
          <a:stretch/>
        </p:blipFill>
        <p:spPr>
          <a:xfrm>
            <a:off x="3132000" y="3096000"/>
            <a:ext cx="2447280" cy="2339280"/>
          </a:xfrm>
          <a:prstGeom prst="rect">
            <a:avLst/>
          </a:prstGeom>
          <a:ln w="0">
            <a:noFill/>
          </a:ln>
        </p:spPr>
      </p:pic>
      <p:pic>
        <p:nvPicPr>
          <p:cNvPr id="224" name="" descr=""/>
          <p:cNvPicPr/>
          <p:nvPr/>
        </p:nvPicPr>
        <p:blipFill>
          <a:blip r:embed="rId6"/>
          <a:stretch/>
        </p:blipFill>
        <p:spPr>
          <a:xfrm>
            <a:off x="5940000" y="3096000"/>
            <a:ext cx="2435760" cy="23281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6320" cy="199440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Stratégie d’ajout des nouveaux clients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7760" cy="38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27"/>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6" name="TextShape 28"/>
          <p:cNvSpPr/>
          <p:nvPr/>
        </p:nvSpPr>
        <p:spPr>
          <a:xfrm>
            <a:off x="1086120" y="1563120"/>
            <a:ext cx="827316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3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0.88:</a:t>
            </a:r>
            <a:endParaRPr b="0" lang="fr-CH" sz="1800" spc="-1" strike="noStrike">
              <a:solidFill>
                <a:srgbClr val="000000"/>
              </a:solidFill>
              <a:latin typeface="Arial"/>
            </a:endParaRPr>
          </a:p>
        </p:txBody>
      </p:sp>
      <p:pic>
        <p:nvPicPr>
          <p:cNvPr id="227" name="" descr=""/>
          <p:cNvPicPr/>
          <p:nvPr/>
        </p:nvPicPr>
        <p:blipFill>
          <a:blip r:embed="rId1"/>
          <a:stretch/>
        </p:blipFill>
        <p:spPr>
          <a:xfrm>
            <a:off x="4284360" y="2335680"/>
            <a:ext cx="3281040" cy="31716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29"/>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9" name="TextShape 30"/>
          <p:cNvSpPr/>
          <p:nvPr/>
        </p:nvSpPr>
        <p:spPr>
          <a:xfrm>
            <a:off x="1086120" y="1563120"/>
            <a:ext cx="8273160" cy="4161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Voici un exemple d’un résultat différent :</a:t>
            </a:r>
            <a:endParaRPr b="0" lang="fr-CH" sz="1800" spc="-1" strike="noStrike">
              <a:solidFill>
                <a:srgbClr val="000000"/>
              </a:solidFill>
              <a:latin typeface="Arial"/>
            </a:endParaRPr>
          </a:p>
        </p:txBody>
      </p:sp>
      <p:pic>
        <p:nvPicPr>
          <p:cNvPr id="230" name="" descr=""/>
          <p:cNvPicPr/>
          <p:nvPr/>
        </p:nvPicPr>
        <p:blipFill>
          <a:blip r:embed="rId1"/>
          <a:stretch/>
        </p:blipFill>
        <p:spPr>
          <a:xfrm>
            <a:off x="1129320" y="2052000"/>
            <a:ext cx="3490920" cy="3203280"/>
          </a:xfrm>
          <a:prstGeom prst="rect">
            <a:avLst/>
          </a:prstGeom>
          <a:ln w="0">
            <a:noFill/>
          </a:ln>
        </p:spPr>
      </p:pic>
      <p:pic>
        <p:nvPicPr>
          <p:cNvPr id="231" name="" descr=""/>
          <p:cNvPicPr/>
          <p:nvPr/>
        </p:nvPicPr>
        <p:blipFill>
          <a:blip r:embed="rId2"/>
          <a:stretch/>
        </p:blipFill>
        <p:spPr>
          <a:xfrm>
            <a:off x="4680000" y="2061720"/>
            <a:ext cx="3441240" cy="3157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8"/>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3" name="TextShape 40"/>
          <p:cNvSpPr/>
          <p:nvPr/>
        </p:nvSpPr>
        <p:spPr>
          <a:xfrm>
            <a:off x="1086120" y="1563120"/>
            <a:ext cx="773316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31"/>
          <p:cNvSpPr/>
          <p:nvPr/>
        </p:nvSpPr>
        <p:spPr>
          <a:xfrm>
            <a:off x="1086120" y="1563120"/>
            <a:ext cx="773316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première période fixe va contenir environ la moitié des clients.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 modèle Kmeans avec 3 clusters est entraîné sur la première période et un second modèle est entraîné sur tout le set de données.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Une seconde période partant de la fin de la première période est ensuite considérée, elle va avoir un nombre de semaine changeante.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Les deux modèles sont ensuite utilisés pour prédire les clusters de chaque client sur cette seconde période. Un score ARI est produit entre les deux prédictions pour constater leur écart en fonction de la taille de la seconde période.</a:t>
            </a:r>
            <a:endParaRPr b="0" lang="fr-CH" sz="1800" spc="-1" strike="noStrike">
              <a:solidFill>
                <a:srgbClr val="000000"/>
              </a:solidFill>
              <a:latin typeface="Arial"/>
            </a:endParaRPr>
          </a:p>
        </p:txBody>
      </p:sp>
      <p:sp>
        <p:nvSpPr>
          <p:cNvPr id="235" name="TextShape 33"/>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34"/>
          <p:cNvSpPr/>
          <p:nvPr/>
        </p:nvSpPr>
        <p:spPr>
          <a:xfrm>
            <a:off x="4896000" y="1584000"/>
            <a:ext cx="4139280" cy="30592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scores ARI restent en-dessus de 70 %.</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score  ARI chute vers 3 mois.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Ce résultat pourrait également être expliqué par une saisonabilité importante à ce moment.</a:t>
            </a:r>
            <a:endParaRPr b="0" lang="fr-CH" sz="1800" spc="-1" strike="noStrike">
              <a:solidFill>
                <a:srgbClr val="000000"/>
              </a:solidFill>
              <a:latin typeface="Arial"/>
            </a:endParaRPr>
          </a:p>
        </p:txBody>
      </p:sp>
      <p:sp>
        <p:nvSpPr>
          <p:cNvPr id="237" name="TextShape 35"/>
          <p:cNvSpPr/>
          <p:nvPr/>
        </p:nvSpPr>
        <p:spPr>
          <a:xfrm>
            <a:off x="1080000" y="1080000"/>
            <a:ext cx="683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pic>
        <p:nvPicPr>
          <p:cNvPr id="238" name="" descr=""/>
          <p:cNvPicPr/>
          <p:nvPr/>
        </p:nvPicPr>
        <p:blipFill>
          <a:blip r:embed="rId1"/>
          <a:stretch/>
        </p:blipFill>
        <p:spPr>
          <a:xfrm>
            <a:off x="1152000" y="1681920"/>
            <a:ext cx="3744000" cy="3550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53"/>
          <p:cNvSpPr/>
          <p:nvPr/>
        </p:nvSpPr>
        <p:spPr>
          <a:xfrm>
            <a:off x="1080000" y="1080000"/>
            <a:ext cx="8452440" cy="38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3880" cy="38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6320" cy="324972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424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632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ainsi que leur satisfaction moyenne vont être utilisées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Payment_type: Le type de paiement utilisé par le client.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424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527120"/>
            <a:ext cx="772632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sur les graphs PCA et d’obtenir une meilleure visibilité des clusters.</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 type de paiement est la seule variable qualitative et va être encodée via un OneHotEncoder.</a:t>
            </a:r>
            <a:endParaRPr b="0" lang="fr-CH" sz="1800" spc="-1" strike="noStrike">
              <a:solidFill>
                <a:srgbClr val="000000"/>
              </a:solidFill>
              <a:latin typeface="Arial"/>
              <a:ea typeface="Noto Sans CJK SC"/>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données quantitatives vont être standardisées via un StandardScaler pour permettre un meilleur fitting des modèles de partitionnement (clustering).</a:t>
            </a:r>
            <a:endParaRPr b="0" lang="fr-CH" sz="1800" spc="-1" strike="noStrike">
              <a:solidFill>
                <a:srgbClr val="000000"/>
              </a:solidFill>
              <a:latin typeface="Arial"/>
              <a:ea typeface="Noto Sans CJK SC"/>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a typeface="Noto Sans CJK S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5120" cy="3351960"/>
          </a:xfrm>
          <a:prstGeom prst="rect">
            <a:avLst/>
          </a:prstGeom>
          <a:ln w="0">
            <a:noFill/>
          </a:ln>
        </p:spPr>
      </p:pic>
      <p:pic>
        <p:nvPicPr>
          <p:cNvPr id="182" name="" descr=""/>
          <p:cNvPicPr/>
          <p:nvPr/>
        </p:nvPicPr>
        <p:blipFill>
          <a:blip r:embed="rId2"/>
          <a:stretch/>
        </p:blipFill>
        <p:spPr>
          <a:xfrm>
            <a:off x="4860000" y="1626840"/>
            <a:ext cx="3419280" cy="3376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8440" cy="3419280"/>
          </a:xfrm>
          <a:prstGeom prst="rect">
            <a:avLst/>
          </a:prstGeom>
          <a:ln w="0">
            <a:noFill/>
          </a:ln>
        </p:spPr>
      </p:pic>
      <p:pic>
        <p:nvPicPr>
          <p:cNvPr id="184" name="" descr=""/>
          <p:cNvPicPr/>
          <p:nvPr/>
        </p:nvPicPr>
        <p:blipFill>
          <a:blip r:embed="rId2"/>
          <a:stretch/>
        </p:blipFill>
        <p:spPr>
          <a:xfrm>
            <a:off x="4824000" y="1612440"/>
            <a:ext cx="3456360" cy="3426840"/>
          </a:xfrm>
          <a:prstGeom prst="rect">
            <a:avLst/>
          </a:prstGeom>
          <a:ln w="0">
            <a:noFill/>
          </a:ln>
        </p:spPr>
      </p:pic>
      <p:sp>
        <p:nvSpPr>
          <p:cNvPr id="185" name="TextShape 11"/>
          <p:cNvSpPr/>
          <p:nvPr/>
        </p:nvSpPr>
        <p:spPr>
          <a:xfrm>
            <a:off x="1080000" y="1112760"/>
            <a:ext cx="809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5"/>
          <p:cNvSpPr/>
          <p:nvPr/>
        </p:nvSpPr>
        <p:spPr>
          <a:xfrm>
            <a:off x="1080000" y="1112760"/>
            <a:ext cx="809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7" name="" descr=""/>
          <p:cNvPicPr/>
          <p:nvPr/>
        </p:nvPicPr>
        <p:blipFill>
          <a:blip r:embed="rId1"/>
          <a:stretch/>
        </p:blipFill>
        <p:spPr>
          <a:xfrm>
            <a:off x="2160000" y="1606680"/>
            <a:ext cx="4966560" cy="3973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099280" cy="38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6320" cy="36151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1785</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2024-08-02T08:10:18Z</dcterms:modified>
  <cp:revision>286</cp:revision>
  <dc:subject/>
  <dc:title>Grey Elegant</dc:title>
</cp:coreProperties>
</file>

<file path=docProps/custom.xml><?xml version="1.0" encoding="utf-8"?>
<Properties xmlns="http://schemas.openxmlformats.org/officeDocument/2006/custom-properties" xmlns:vt="http://schemas.openxmlformats.org/officeDocument/2006/docPropsVTypes"/>
</file>